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Nunito SemiBold"/>
      <p:regular r:id="rId46"/>
      <p:bold r:id="rId47"/>
      <p:italic r:id="rId48"/>
      <p:boldItalic r:id="rId49"/>
    </p:embeddedFont>
    <p:embeddedFont>
      <p:font typeface="Nunito"/>
      <p:regular r:id="rId50"/>
      <p:bold r:id="rId51"/>
      <p:italic r:id="rId52"/>
      <p:boldItalic r:id="rId53"/>
    </p:embeddedFont>
    <p:embeddedFont>
      <p:font typeface="Average"/>
      <p:regular r:id="rId54"/>
    </p:embeddedFont>
    <p:embeddedFont>
      <p:font typeface="Nunito ExtraBold"/>
      <p:bold r:id="rId55"/>
      <p:boldItalic r:id="rId56"/>
    </p:embeddedFont>
    <p:embeddedFont>
      <p:font typeface="Oswald"/>
      <p:regular r:id="rId57"/>
      <p:bold r:id="rId58"/>
    </p:embeddedFont>
    <p:embeddedFont>
      <p:font typeface="Nunito Black"/>
      <p:bold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293A84A-8B1F-4618-A040-4D992D585C6C}">
  <a:tblStyle styleId="{B293A84A-8B1F-4618-A040-4D992D585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NunitoSemiBold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SemiBold-italic.fntdata"/><Relationship Id="rId47" Type="http://schemas.openxmlformats.org/officeDocument/2006/relationships/font" Target="fonts/NunitoSemiBold-bold.fntdata"/><Relationship Id="rId49" Type="http://schemas.openxmlformats.org/officeDocument/2006/relationships/font" Target="fonts/NunitoSemi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unitoBlack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.fntdata"/><Relationship Id="rId50" Type="http://schemas.openxmlformats.org/officeDocument/2006/relationships/font" Target="fonts/Nunito-regular.fntdata"/><Relationship Id="rId53" Type="http://schemas.openxmlformats.org/officeDocument/2006/relationships/font" Target="fonts/Nunito-boldItalic.fntdata"/><Relationship Id="rId52" Type="http://schemas.openxmlformats.org/officeDocument/2006/relationships/font" Target="fonts/Nunito-italic.fntdata"/><Relationship Id="rId11" Type="http://schemas.openxmlformats.org/officeDocument/2006/relationships/slide" Target="slides/slide5.xml"/><Relationship Id="rId55" Type="http://schemas.openxmlformats.org/officeDocument/2006/relationships/font" Target="fonts/NunitoExtraBold-bold.fntdata"/><Relationship Id="rId10" Type="http://schemas.openxmlformats.org/officeDocument/2006/relationships/slide" Target="slides/slide4.xml"/><Relationship Id="rId54" Type="http://schemas.openxmlformats.org/officeDocument/2006/relationships/font" Target="fonts/Average-regular.fntdata"/><Relationship Id="rId13" Type="http://schemas.openxmlformats.org/officeDocument/2006/relationships/slide" Target="slides/slide7.xml"/><Relationship Id="rId57" Type="http://schemas.openxmlformats.org/officeDocument/2006/relationships/font" Target="fonts/Oswald-regular.fntdata"/><Relationship Id="rId12" Type="http://schemas.openxmlformats.org/officeDocument/2006/relationships/slide" Target="slides/slide6.xml"/><Relationship Id="rId56" Type="http://schemas.openxmlformats.org/officeDocument/2006/relationships/font" Target="fonts/NunitoExtraBold-boldItalic.fntdata"/><Relationship Id="rId15" Type="http://schemas.openxmlformats.org/officeDocument/2006/relationships/slide" Target="slides/slide9.xml"/><Relationship Id="rId59" Type="http://schemas.openxmlformats.org/officeDocument/2006/relationships/font" Target="fonts/NunitoBlack-bold.fntdata"/><Relationship Id="rId14" Type="http://schemas.openxmlformats.org/officeDocument/2006/relationships/slide" Target="slides/slide8.xml"/><Relationship Id="rId58" Type="http://schemas.openxmlformats.org/officeDocument/2006/relationships/font" Target="fonts/Oswa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f77ecd9d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f77ecd9d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562a85fb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562a85fb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5634259b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5634259b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634259b8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634259b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5634259b8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5634259b8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4259b8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4259b8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5634259b8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5634259b8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5634259b8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5634259b8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5634259b8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5634259b8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562a85f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562a85f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5ba7eb83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5ba7eb83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5ba7eb837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5ba7eb837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ba7eb837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5ba7eb837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5ba7eb837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5ba7eb837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5634259b8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5634259b8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5634259b8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5634259b8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5634259b8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5634259b8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634259b8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5634259b8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562a85fbc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562a85fbc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62a85fbc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562a85fbc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f91e97c6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f91e97c6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562a85fb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562a85fb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562a85fbc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562a85fbc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f91e97c6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f91e97c6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62a85fbc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62a85fbc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f91e97c6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f91e97c6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562a85fbc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562a85fbc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562a85fbc_1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562a85fbc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5ba7eb83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5ba7eb83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5ba7eb83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5ba7eb83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5ba7eb837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5ba7eb837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562a85fbc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562a85fbc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562a85f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562a85f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562a85fb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562a85fb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562a85fb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562a85fb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5ba7eb83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5ba7eb83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ba7eb83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ba7eb83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562a85fb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562a85fb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764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E Presentation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17270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Lighter, Faster and Accurate Segmentation Model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 by Quantization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2575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 </a:t>
            </a:r>
            <a:r>
              <a:rPr lang="en" sz="1400"/>
              <a:t>Anand Vishwakarma, Inhee Park, Sagar Shahi, Sherif Elsaid, Sriram Priyatham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Lite 8-bit Quantization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8-bit quantization approximates floating point values using the following formula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Real_value = (int8_value−zero_point) × 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Activations are asymmetric: they can have their zero-point anywhere within the signed int8 range [-128, 127]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Weights are symmetric: forced to have zero-point equal to 0.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</a:pPr>
            <a:r>
              <a:rPr lang="en"/>
              <a:t>Quantization aware Training is very powerful method reducing model size and Improving inference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</a:pPr>
            <a:r>
              <a:rPr lang="en"/>
              <a:t>Most Recent techniques are Binarization of the 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</a:pPr>
            <a:r>
              <a:rPr lang="en"/>
              <a:t>Some of the examples are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</a:pPr>
            <a:r>
              <a:rPr lang="en"/>
              <a:t>Binary Connect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</a:pPr>
            <a:r>
              <a:rPr lang="en"/>
              <a:t>BinaryNet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</a:pPr>
            <a:r>
              <a:rPr lang="en"/>
              <a:t>Binary Weight Network</a:t>
            </a: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/>
        </p:nvSpPr>
        <p:spPr>
          <a:xfrm>
            <a:off x="311700" y="51525"/>
            <a:ext cx="8520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Binary-Connect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262600" y="702625"/>
            <a:ext cx="33015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 = weights with full-precision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Wb weight with quantized weight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Only weights are binarized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σ(w) hard sigmoid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Weight Binarized for forward-propagation and backward-propagation but not for parameter update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500" y="687225"/>
            <a:ext cx="4692894" cy="430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88625"/>
            <a:ext cx="85206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Connect Algorithm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05102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5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Neural Network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666475"/>
            <a:ext cx="8520600" cy="44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Connect with activations binarized too.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900" y="1233000"/>
            <a:ext cx="4560499" cy="36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12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Weight Network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835000"/>
            <a:ext cx="85206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network uses same concepts as BinaryConnect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way weights are binarized in different way.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 - real Valued Weights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- real valued input tensor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* - Convolution operation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* W ~ (I ± B)</a:t>
            </a:r>
            <a:r>
              <a:rPr lang="en"/>
              <a:t>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 - Binary Weights  (sign of 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± Convolution with only addition/</a:t>
            </a:r>
            <a:r>
              <a:rPr lang="en"/>
              <a:t>Subtraction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𝛂 - </a:t>
            </a:r>
            <a:r>
              <a:rPr lang="en"/>
              <a:t>Real valued scalar factor (Average of W)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856473"/>
            <a:ext cx="6878224" cy="9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311700" y="70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Our Approach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550" y="916275"/>
            <a:ext cx="4906789" cy="11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/>
          <p:nvPr/>
        </p:nvSpPr>
        <p:spPr>
          <a:xfrm>
            <a:off x="4675265" y="2788000"/>
            <a:ext cx="447000" cy="19464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8"/>
          <p:cNvCxnSpPr/>
          <p:nvPr/>
        </p:nvCxnSpPr>
        <p:spPr>
          <a:xfrm flipH="1" rot="10800000">
            <a:off x="3418300" y="3148250"/>
            <a:ext cx="1415700" cy="1305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8"/>
          <p:cNvCxnSpPr>
            <a:stCxn id="157" idx="2"/>
            <a:endCxn id="158" idx="2"/>
          </p:cNvCxnSpPr>
          <p:nvPr/>
        </p:nvCxnSpPr>
        <p:spPr>
          <a:xfrm>
            <a:off x="3363975" y="4277272"/>
            <a:ext cx="1443300" cy="86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8"/>
          <p:cNvSpPr txBox="1"/>
          <p:nvPr/>
        </p:nvSpPr>
        <p:spPr>
          <a:xfrm>
            <a:off x="2745680" y="2882994"/>
            <a:ext cx="80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float</a:t>
            </a:r>
            <a:endParaRPr baseline="-25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745675" y="3830872"/>
            <a:ext cx="123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quantizedl</a:t>
            </a:r>
            <a:endParaRPr baseline="-25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4807125" y="3019950"/>
            <a:ext cx="183300" cy="1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4807125" y="3412738"/>
            <a:ext cx="183300" cy="1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4807125" y="3805525"/>
            <a:ext cx="183300" cy="1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4807125" y="4277275"/>
            <a:ext cx="183300" cy="1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/>
          <p:nvPr/>
        </p:nvSpPr>
        <p:spPr>
          <a:xfrm>
            <a:off x="3008550" y="3332650"/>
            <a:ext cx="1833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3278125" y="3429700"/>
            <a:ext cx="959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Quantize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on other </a:t>
            </a:r>
            <a:r>
              <a:rPr lang="en"/>
              <a:t>Architecture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5" y="1504400"/>
            <a:ext cx="8839200" cy="2591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690400" y="2141250"/>
            <a:ext cx="7833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Initial Results: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Inference on DeepLab V3+ 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pre-trained models (prior Quantization)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181" name="Google Shape;181;p3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to produce segmentation mask, and an invalid quantization field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2074"/>
            <a:ext cx="4572000" cy="142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</a:t>
            </a:r>
            <a:r>
              <a:rPr lang="en"/>
              <a:t>Failed to produce segmentation mask, with a valid quantization field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83357"/>
            <a:ext cx="4572000" cy="158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Results</a:t>
            </a:r>
            <a:endParaRPr/>
          </a:p>
        </p:txBody>
      </p:sp>
      <p:sp>
        <p:nvSpPr>
          <p:cNvPr id="195" name="Google Shape;195;p3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inference on quantized model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98550"/>
            <a:ext cx="4572000" cy="158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Deeplab authors provided model </a:t>
            </a:r>
            <a:endParaRPr/>
          </a:p>
        </p:txBody>
      </p:sp>
      <p:sp>
        <p:nvSpPr>
          <p:cNvPr id="202" name="Google Shape;202;p3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Comparable results both in accuracy and inference time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85150"/>
            <a:ext cx="4572000" cy="15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27375"/>
            <a:ext cx="4572000" cy="154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572100" y="24497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DeepLab Model Zoo in TensorFlow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475" y="718850"/>
            <a:ext cx="6073198" cy="4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/>
        </p:nvSpPr>
        <p:spPr>
          <a:xfrm>
            <a:off x="-409000" y="882875"/>
            <a:ext cx="47964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PRE-TRAINED MODELS</a:t>
            </a:r>
            <a:endParaRPr sz="18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W/ DATASETS</a:t>
            </a:r>
            <a:endParaRPr sz="18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PASCAL VOC 2012 (21 labels)</a:t>
            </a:r>
            <a:endParaRPr b="1" sz="18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Cityscapes (35 labels)</a:t>
            </a:r>
            <a:endParaRPr b="1" sz="18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MS-COCO (183 labels)</a:t>
            </a:r>
            <a:endParaRPr b="1" sz="18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ADE20K (&gt;2000 labels)</a:t>
            </a:r>
            <a:endParaRPr b="1" sz="18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ON BASE ARCHITECTURES</a:t>
            </a:r>
            <a:endParaRPr sz="18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MobileNet-v2 (mnv2)</a:t>
            </a:r>
            <a:endParaRPr b="1" sz="18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for </a:t>
            </a:r>
            <a:r>
              <a:rPr b="1" i="1" lang="en" sz="1800">
                <a:solidFill>
                  <a:srgbClr val="F3F3F3"/>
                </a:solidFill>
                <a:highlight>
                  <a:srgbClr val="1A73E8"/>
                </a:highlight>
                <a:latin typeface="Nunito"/>
                <a:ea typeface="Nunito"/>
                <a:cs typeface="Nunito"/>
                <a:sym typeface="Nunito"/>
              </a:rPr>
              <a:t>faster</a:t>
            </a:r>
            <a:r>
              <a:rPr b="1" i="1" lang="en"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inference</a:t>
            </a:r>
            <a:endParaRPr b="1" i="1" sz="18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Xception_65, Xception_71</a:t>
            </a:r>
            <a:endParaRPr b="1" sz="18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for </a:t>
            </a:r>
            <a:r>
              <a:rPr b="1" i="1" lang="en" sz="1800">
                <a:solidFill>
                  <a:srgbClr val="1A73E8"/>
                </a:solidFill>
                <a:highlight>
                  <a:srgbClr val="F3F3F3"/>
                </a:highlight>
                <a:latin typeface="Nunito"/>
                <a:ea typeface="Nunito"/>
                <a:cs typeface="Nunito"/>
                <a:sym typeface="Nunito"/>
              </a:rPr>
              <a:t>better</a:t>
            </a:r>
            <a:r>
              <a:rPr b="1" i="1" lang="en"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inference </a:t>
            </a:r>
            <a:endParaRPr b="1" i="1" sz="18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73675" y="4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Inference (pb file); Fine-Tuning (ckpt)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221275" y="774925"/>
            <a:ext cx="8520600" cy="3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Char char="●"/>
            </a:pPr>
            <a:r>
              <a:rPr lang="en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INFERENCE</a:t>
            </a:r>
            <a:r>
              <a:rPr lang="en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= Prediction</a:t>
            </a:r>
            <a:endParaRPr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pb (protobuf) </a:t>
            </a: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file is required in TensorFlow; 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serialized version of graph (representing data flow of the computations)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contains the GraphDef, weights of the model. 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t/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Char char="●"/>
            </a:pPr>
            <a:r>
              <a:rPr lang="en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FINE-TUNING = Minimizing Loss Function</a:t>
            </a:r>
            <a:endParaRPr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Taking </a:t>
            </a:r>
            <a:r>
              <a:rPr lang="en" sz="1800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weights of pretrained model</a:t>
            </a:r>
            <a:r>
              <a:rPr lang="en" sz="1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for a new model 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Trained with data from the </a:t>
            </a:r>
            <a:r>
              <a:rPr lang="en" sz="1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same</a:t>
            </a: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 domain datas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Benefit: 1) speed up the training; 2) overcome small dataset size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Train.py --fine_tune_batch_norm=</a:t>
            </a:r>
            <a:r>
              <a:rPr lang="en" sz="1800">
                <a:solidFill>
                  <a:srgbClr val="FFFFFF"/>
                </a:solidFill>
                <a:highlight>
                  <a:srgbClr val="1A73E8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--tf_initial_checkpoint=”pretrainModel/model.</a:t>
            </a:r>
            <a:r>
              <a:rPr lang="en">
                <a:solidFill>
                  <a:srgbClr val="FFFFFF"/>
                </a:solidFill>
                <a:highlight>
                  <a:srgbClr val="1A73E8"/>
                </a:highlight>
                <a:latin typeface="Consolas"/>
                <a:ea typeface="Consolas"/>
                <a:cs typeface="Consolas"/>
                <a:sym typeface="Consolas"/>
              </a:rPr>
              <a:t>ckpt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925" y="4086700"/>
            <a:ext cx="4379651" cy="9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61300" y="8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Transfer Learning </a:t>
            </a:r>
            <a:r>
              <a:rPr lang="en" sz="3600"/>
              <a:t>(ckpt; new domain dataset)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285100" y="677625"/>
            <a:ext cx="8520600" cy="3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Nunito ExtraBold"/>
              <a:buChar char="●"/>
            </a:pPr>
            <a:r>
              <a:rPr lang="en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FINE-TUNING = Minimizing Loss Function </a:t>
            </a:r>
            <a:endParaRPr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Taking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r>
              <a:rPr lang="en" sz="1800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weights of pretrained model w/ </a:t>
            </a:r>
            <a:r>
              <a:rPr b="1" lang="en" sz="1800">
                <a:solidFill>
                  <a:srgbClr val="FFFFFF"/>
                </a:solidFill>
                <a:highlight>
                  <a:srgbClr val="1A73E8"/>
                </a:highlight>
                <a:latin typeface="Consolas"/>
                <a:ea typeface="Consolas"/>
                <a:cs typeface="Consolas"/>
                <a:sym typeface="Consolas"/>
              </a:rPr>
              <a:t>PASCAL</a:t>
            </a: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_DATASET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Trained with data from the </a:t>
            </a:r>
            <a:r>
              <a:rPr lang="en" sz="1800">
                <a:solidFill>
                  <a:srgbClr val="FFFFFF"/>
                </a:solidFill>
                <a:highlight>
                  <a:srgbClr val="1A73E8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same</a:t>
            </a:r>
            <a:r>
              <a:rPr lang="en" sz="1800">
                <a:highlight>
                  <a:srgbClr val="1A73E8"/>
                </a:highlight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domain 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○"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Train.py --fine_tune_batch_norm=</a:t>
            </a:r>
            <a:r>
              <a:rPr lang="en" sz="1800">
                <a:solidFill>
                  <a:srgbClr val="FFFFFF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--tf_initial_checkpoint=”pretrainModel/model.</a:t>
            </a:r>
            <a:r>
              <a:rPr lang="en">
                <a:solidFill>
                  <a:srgbClr val="FFFFFF"/>
                </a:solidFill>
                <a:highlight>
                  <a:srgbClr val="1A73E8"/>
                </a:highlight>
                <a:latin typeface="Consolas"/>
                <a:ea typeface="Consolas"/>
                <a:cs typeface="Consolas"/>
                <a:sym typeface="Consolas"/>
              </a:rPr>
              <a:t>ckpt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 \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--dataset_dir="</a:t>
            </a:r>
            <a:r>
              <a:rPr b="1" lang="en">
                <a:solidFill>
                  <a:srgbClr val="FFFFFF"/>
                </a:solidFill>
                <a:highlight>
                  <a:srgbClr val="1A73E8"/>
                </a:highlight>
                <a:latin typeface="Consolas"/>
                <a:ea typeface="Consolas"/>
                <a:cs typeface="Consolas"/>
                <a:sym typeface="Consolas"/>
              </a:rPr>
              <a:t>PASCAL</a:t>
            </a:r>
            <a:r>
              <a:rPr b="1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_DATASET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Nunito ExtraBold"/>
              <a:buChar char="●"/>
            </a:pPr>
            <a:r>
              <a:rPr lang="en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TRANSFER LEARNING = Domain Adaptation</a:t>
            </a:r>
            <a:endParaRPr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Taking </a:t>
            </a:r>
            <a:r>
              <a:rPr lang="en" sz="1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weights of pretrained model</a:t>
            </a:r>
            <a:r>
              <a:rPr lang="en" sz="18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" sz="1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w/ </a:t>
            </a:r>
            <a:r>
              <a:rPr b="1" lang="en" sz="1800">
                <a:solidFill>
                  <a:srgbClr val="FFFFFF"/>
                </a:solidFill>
                <a:highlight>
                  <a:srgbClr val="1A73E8"/>
                </a:highlight>
                <a:latin typeface="Consolas"/>
                <a:ea typeface="Consolas"/>
                <a:cs typeface="Consolas"/>
                <a:sym typeface="Consolas"/>
              </a:rPr>
              <a:t>PASCAL</a:t>
            </a: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_DATASET</a:t>
            </a:r>
            <a:endParaRPr sz="18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Trained with data from the </a:t>
            </a:r>
            <a:r>
              <a:rPr lang="en" sz="1800">
                <a:solidFill>
                  <a:srgbClr val="FFFFFF"/>
                </a:solidFill>
                <a:highlight>
                  <a:srgbClr val="9900FF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different</a:t>
            </a: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 domain 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Train.py --fine_tune_batch_norm=</a:t>
            </a:r>
            <a:r>
              <a:rPr lang="en" sz="1800">
                <a:solidFill>
                  <a:srgbClr val="FFFFFF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--tf_initial_checkpoint=”pretrainModel/model.</a:t>
            </a:r>
            <a:r>
              <a:rPr lang="en">
                <a:solidFill>
                  <a:srgbClr val="FFFFFF"/>
                </a:solidFill>
                <a:highlight>
                  <a:srgbClr val="1A73E8"/>
                </a:highlight>
                <a:latin typeface="Consolas"/>
                <a:ea typeface="Consolas"/>
                <a:cs typeface="Consolas"/>
                <a:sym typeface="Consolas"/>
              </a:rPr>
              <a:t>ckpt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 \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--dataset_dir="</a:t>
            </a:r>
            <a:r>
              <a:rPr b="1" lang="en">
                <a:solidFill>
                  <a:srgbClr val="FFFFFF"/>
                </a:solidFill>
                <a:highlight>
                  <a:srgbClr val="9900FF"/>
                </a:highlight>
                <a:latin typeface="Consolas"/>
                <a:ea typeface="Consolas"/>
                <a:cs typeface="Consolas"/>
                <a:sym typeface="Consolas"/>
              </a:rPr>
              <a:t>ADE20K</a:t>
            </a:r>
            <a:r>
              <a:rPr b="1"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_DATASET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61300" y="8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Inference Demo on new single image 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61300" y="1028325"/>
            <a:ext cx="8520600" cy="3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Nunito ExtraBold"/>
              <a:buChar char="●"/>
            </a:pPr>
            <a:r>
              <a:rPr lang="en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AWS Deep Learning AMI (Ubuntu 16.04)</a:t>
            </a:r>
            <a:endParaRPr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source conda_tensorflow_p36 (TensorFlow 14.0.0)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unito SemiBold"/>
              <a:buChar char="○"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git clone https://github.com/</a:t>
            </a:r>
            <a:r>
              <a:rPr b="1" lang="en" sz="1800">
                <a:solidFill>
                  <a:srgbClr val="FFFFFF"/>
                </a:solidFill>
                <a:highlight>
                  <a:srgbClr val="1A73E8"/>
                </a:highlight>
                <a:latin typeface="Consolas"/>
                <a:ea typeface="Consolas"/>
                <a:cs typeface="Consolas"/>
                <a:sym typeface="Consolas"/>
              </a:rPr>
              <a:t>tensorflow/models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.git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nsolas"/>
              <a:buChar char="○"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cd models/research/deeplab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nsolas"/>
              <a:buChar char="○"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jupyter notebook --no-browser --port=</a:t>
            </a: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8889</a:t>
            </a:r>
            <a:endParaRPr b="1"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Font typeface="Nunito ExtraBold"/>
              <a:buChar char="●"/>
            </a:pPr>
            <a:r>
              <a:rPr lang="en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On Local Computer</a:t>
            </a:r>
            <a:endParaRPr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○"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ssh -i ~/.ssh/ipark-aws.pem -N -f -L\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localhost:</a:t>
            </a: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8890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:localhost:</a:t>
            </a: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8889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ubuntu@52.36.215.36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nsolas"/>
              <a:buChar char="○"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Run models/research/deeplab/</a:t>
            </a:r>
            <a:r>
              <a:rPr b="1" lang="en">
                <a:solidFill>
                  <a:srgbClr val="FFFFFF"/>
                </a:solidFill>
                <a:highlight>
                  <a:srgbClr val="1A73E8"/>
                </a:highlight>
                <a:latin typeface="Consolas"/>
                <a:ea typeface="Consolas"/>
                <a:cs typeface="Consolas"/>
                <a:sym typeface="Consolas"/>
              </a:rPr>
              <a:t>inference_deeplab.ipynb</a:t>
            </a:r>
            <a:endParaRPr b="1">
              <a:solidFill>
                <a:srgbClr val="FFFFFF"/>
              </a:solidFill>
              <a:highlight>
                <a:srgbClr val="1A73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of DeepLab V3+</a:t>
            </a:r>
            <a:endParaRPr/>
          </a:p>
        </p:txBody>
      </p:sp>
      <p:sp>
        <p:nvSpPr>
          <p:cNvPr id="236" name="Google Shape;236;p39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39"/>
          <p:cNvSpPr/>
          <p:nvPr/>
        </p:nvSpPr>
        <p:spPr>
          <a:xfrm>
            <a:off x="265488" y="3253950"/>
            <a:ext cx="15483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Trained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DeepLab V3+ Model</a:t>
            </a:r>
            <a:endParaRPr sz="1100"/>
          </a:p>
        </p:txBody>
      </p:sp>
      <p:sp>
        <p:nvSpPr>
          <p:cNvPr id="238" name="Google Shape;238;p39"/>
          <p:cNvSpPr/>
          <p:nvPr/>
        </p:nvSpPr>
        <p:spPr>
          <a:xfrm>
            <a:off x="2363025" y="3305850"/>
            <a:ext cx="19239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Without Quantization</a:t>
            </a:r>
            <a:endParaRPr sz="1100"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75" y="0"/>
            <a:ext cx="2956198" cy="511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7" name="Google Shape;247;p40"/>
          <p:cNvSpPr/>
          <p:nvPr/>
        </p:nvSpPr>
        <p:spPr>
          <a:xfrm>
            <a:off x="3208038" y="1363025"/>
            <a:ext cx="15483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Trained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DeepLab V3 Model</a:t>
            </a:r>
            <a:endParaRPr sz="1100"/>
          </a:p>
        </p:txBody>
      </p:sp>
      <p:sp>
        <p:nvSpPr>
          <p:cNvPr id="248" name="Google Shape;248;p40"/>
          <p:cNvSpPr/>
          <p:nvPr/>
        </p:nvSpPr>
        <p:spPr>
          <a:xfrm>
            <a:off x="3371700" y="206805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Fine Tuning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40"/>
          <p:cNvCxnSpPr>
            <a:stCxn id="247" idx="2"/>
            <a:endCxn id="248" idx="0"/>
          </p:cNvCxnSpPr>
          <p:nvPr/>
        </p:nvCxnSpPr>
        <p:spPr>
          <a:xfrm>
            <a:off x="3982188" y="18667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40"/>
          <p:cNvSpPr/>
          <p:nvPr/>
        </p:nvSpPr>
        <p:spPr>
          <a:xfrm>
            <a:off x="5305425" y="1386350"/>
            <a:ext cx="19239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Without Quantization</a:t>
            </a:r>
            <a:endParaRPr sz="1100"/>
          </a:p>
        </p:txBody>
      </p:sp>
      <p:sp>
        <p:nvSpPr>
          <p:cNvPr id="251" name="Google Shape;251;p40"/>
          <p:cNvSpPr/>
          <p:nvPr/>
        </p:nvSpPr>
        <p:spPr>
          <a:xfrm>
            <a:off x="5200575" y="2098650"/>
            <a:ext cx="2133600" cy="44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 with learning rate 3e-5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9" name="Google Shape;259;p41"/>
          <p:cNvSpPr/>
          <p:nvPr/>
        </p:nvSpPr>
        <p:spPr>
          <a:xfrm>
            <a:off x="3208038" y="1363025"/>
            <a:ext cx="15483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Trained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DeepLab V3 Model</a:t>
            </a:r>
            <a:endParaRPr sz="1100"/>
          </a:p>
        </p:txBody>
      </p:sp>
      <p:sp>
        <p:nvSpPr>
          <p:cNvPr id="260" name="Google Shape;260;p41"/>
          <p:cNvSpPr/>
          <p:nvPr/>
        </p:nvSpPr>
        <p:spPr>
          <a:xfrm>
            <a:off x="3371700" y="206805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Fine Tuning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41"/>
          <p:cNvCxnSpPr>
            <a:stCxn id="259" idx="2"/>
            <a:endCxn id="260" idx="0"/>
          </p:cNvCxnSpPr>
          <p:nvPr/>
        </p:nvCxnSpPr>
        <p:spPr>
          <a:xfrm>
            <a:off x="3982188" y="18667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41"/>
          <p:cNvSpPr/>
          <p:nvPr/>
        </p:nvSpPr>
        <p:spPr>
          <a:xfrm>
            <a:off x="5305425" y="1386350"/>
            <a:ext cx="19239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Without Quantization</a:t>
            </a:r>
            <a:endParaRPr sz="1100"/>
          </a:p>
        </p:txBody>
      </p:sp>
      <p:sp>
        <p:nvSpPr>
          <p:cNvPr id="263" name="Google Shape;263;p41"/>
          <p:cNvSpPr/>
          <p:nvPr/>
        </p:nvSpPr>
        <p:spPr>
          <a:xfrm>
            <a:off x="5200575" y="2098650"/>
            <a:ext cx="2133600" cy="44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 with learning rate 3e-5</a:t>
            </a:r>
            <a:endParaRPr sz="1100"/>
          </a:p>
        </p:txBody>
      </p:sp>
      <p:sp>
        <p:nvSpPr>
          <p:cNvPr id="264" name="Google Shape;264;p41"/>
          <p:cNvSpPr txBox="1"/>
          <p:nvPr/>
        </p:nvSpPr>
        <p:spPr>
          <a:xfrm>
            <a:off x="1255250" y="2770750"/>
            <a:ext cx="68580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python deeplab/train.py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--base_learning_rate=3e-5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--training_number_of_steps=3000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--tf_initial_checkpoint=${PATH_TO_TRAINED_FLOAT_MODEL}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at the 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Increasing</a:t>
            </a:r>
            <a:r>
              <a:rPr lang="en"/>
              <a:t> need for running the prediction and ML models at various edge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Nature of the edge devices provides a constraint on both compute and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Models are harder to distribute to edge devices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 are getting larger and more complex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ML models is a time and compute intensive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</a:t>
            </a:r>
            <a:r>
              <a:rPr lang="en"/>
              <a:t> ML models is </a:t>
            </a:r>
            <a:r>
              <a:rPr lang="en"/>
              <a:t>inefficient</a:t>
            </a:r>
            <a:r>
              <a:rPr lang="en"/>
              <a:t> in terms of energy </a:t>
            </a:r>
            <a:r>
              <a:rPr lang="en"/>
              <a:t>consumption</a:t>
            </a:r>
            <a:r>
              <a:rPr lang="en"/>
              <a:t> and overall cost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2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2" name="Google Shape;272;p42"/>
          <p:cNvSpPr/>
          <p:nvPr/>
        </p:nvSpPr>
        <p:spPr>
          <a:xfrm>
            <a:off x="3208038" y="1363025"/>
            <a:ext cx="15483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Trained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DeepLab V3 Model</a:t>
            </a:r>
            <a:endParaRPr sz="1100"/>
          </a:p>
        </p:txBody>
      </p:sp>
      <p:sp>
        <p:nvSpPr>
          <p:cNvPr id="273" name="Google Shape;273;p42"/>
          <p:cNvSpPr/>
          <p:nvPr/>
        </p:nvSpPr>
        <p:spPr>
          <a:xfrm>
            <a:off x="3371700" y="206805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Fine Tuning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/>
          <p:nvPr/>
        </p:nvSpPr>
        <p:spPr>
          <a:xfrm>
            <a:off x="3371700" y="297530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Export model</a:t>
            </a:r>
            <a:endParaRPr sz="1100"/>
          </a:p>
        </p:txBody>
      </p:sp>
      <p:cxnSp>
        <p:nvCxnSpPr>
          <p:cNvPr id="275" name="Google Shape;275;p42"/>
          <p:cNvCxnSpPr>
            <a:stCxn id="272" idx="2"/>
            <a:endCxn id="273" idx="0"/>
          </p:cNvCxnSpPr>
          <p:nvPr/>
        </p:nvCxnSpPr>
        <p:spPr>
          <a:xfrm>
            <a:off x="3982188" y="18667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42"/>
          <p:cNvCxnSpPr>
            <a:stCxn id="273" idx="2"/>
            <a:endCxn id="274" idx="0"/>
          </p:cNvCxnSpPr>
          <p:nvPr/>
        </p:nvCxnSpPr>
        <p:spPr>
          <a:xfrm>
            <a:off x="3982200" y="2571750"/>
            <a:ext cx="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42"/>
          <p:cNvSpPr/>
          <p:nvPr/>
        </p:nvSpPr>
        <p:spPr>
          <a:xfrm>
            <a:off x="5305425" y="1386350"/>
            <a:ext cx="19239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Without Quantization</a:t>
            </a:r>
            <a:endParaRPr sz="1100"/>
          </a:p>
        </p:txBody>
      </p:sp>
      <p:sp>
        <p:nvSpPr>
          <p:cNvPr id="278" name="Google Shape;278;p42"/>
          <p:cNvSpPr/>
          <p:nvPr/>
        </p:nvSpPr>
        <p:spPr>
          <a:xfrm>
            <a:off x="5200575" y="2098650"/>
            <a:ext cx="2133600" cy="44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 with learning rate 3e-5</a:t>
            </a:r>
            <a:endParaRPr sz="1100"/>
          </a:p>
        </p:txBody>
      </p:sp>
      <p:sp>
        <p:nvSpPr>
          <p:cNvPr id="279" name="Google Shape;279;p42"/>
          <p:cNvSpPr/>
          <p:nvPr/>
        </p:nvSpPr>
        <p:spPr>
          <a:xfrm>
            <a:off x="4867125" y="3439250"/>
            <a:ext cx="28005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frozen_infernece_graph.pb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/>
        </p:nvSpPr>
        <p:spPr>
          <a:xfrm>
            <a:off x="548550" y="845400"/>
            <a:ext cx="8046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# From tensorflow/models/research/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python deeplab/export_model.py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  --checkpoint_path=${CHECKPOINT_PATH}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  --quantize_delay_step=0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  --export_path=${OUTPUT_DIR}/frozen_inference_graph.pb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3208038" y="1363025"/>
            <a:ext cx="15483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Trained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DeepLab V3 Model</a:t>
            </a:r>
            <a:endParaRPr sz="1100"/>
          </a:p>
        </p:txBody>
      </p:sp>
      <p:sp>
        <p:nvSpPr>
          <p:cNvPr id="293" name="Google Shape;293;p44"/>
          <p:cNvSpPr/>
          <p:nvPr/>
        </p:nvSpPr>
        <p:spPr>
          <a:xfrm>
            <a:off x="3371700" y="206805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Fine Tuning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4"/>
          <p:cNvSpPr/>
          <p:nvPr/>
        </p:nvSpPr>
        <p:spPr>
          <a:xfrm>
            <a:off x="3371700" y="297530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Export model</a:t>
            </a:r>
            <a:endParaRPr sz="1100"/>
          </a:p>
        </p:txBody>
      </p:sp>
      <p:sp>
        <p:nvSpPr>
          <p:cNvPr id="295" name="Google Shape;295;p44"/>
          <p:cNvSpPr/>
          <p:nvPr/>
        </p:nvSpPr>
        <p:spPr>
          <a:xfrm>
            <a:off x="3371700" y="379940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Convert to TFLite</a:t>
            </a:r>
            <a:endParaRPr sz="1100"/>
          </a:p>
        </p:txBody>
      </p:sp>
      <p:cxnSp>
        <p:nvCxnSpPr>
          <p:cNvPr id="296" name="Google Shape;296;p44"/>
          <p:cNvCxnSpPr>
            <a:stCxn id="292" idx="2"/>
            <a:endCxn id="293" idx="0"/>
          </p:cNvCxnSpPr>
          <p:nvPr/>
        </p:nvCxnSpPr>
        <p:spPr>
          <a:xfrm>
            <a:off x="3982188" y="18667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44"/>
          <p:cNvCxnSpPr>
            <a:stCxn id="293" idx="2"/>
            <a:endCxn id="294" idx="0"/>
          </p:cNvCxnSpPr>
          <p:nvPr/>
        </p:nvCxnSpPr>
        <p:spPr>
          <a:xfrm>
            <a:off x="3982200" y="2571750"/>
            <a:ext cx="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44"/>
          <p:cNvCxnSpPr>
            <a:stCxn id="294" idx="2"/>
            <a:endCxn id="295" idx="0"/>
          </p:cNvCxnSpPr>
          <p:nvPr/>
        </p:nvCxnSpPr>
        <p:spPr>
          <a:xfrm>
            <a:off x="3982200" y="3479000"/>
            <a:ext cx="0" cy="3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44"/>
          <p:cNvSpPr/>
          <p:nvPr/>
        </p:nvSpPr>
        <p:spPr>
          <a:xfrm>
            <a:off x="5305425" y="1386350"/>
            <a:ext cx="19239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Without Quantization</a:t>
            </a:r>
            <a:endParaRPr sz="1100"/>
          </a:p>
        </p:txBody>
      </p:sp>
      <p:sp>
        <p:nvSpPr>
          <p:cNvPr id="300" name="Google Shape;300;p44"/>
          <p:cNvSpPr/>
          <p:nvPr/>
        </p:nvSpPr>
        <p:spPr>
          <a:xfrm>
            <a:off x="5200575" y="2098650"/>
            <a:ext cx="2133600" cy="44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 with learning rate 3e-5</a:t>
            </a:r>
            <a:endParaRPr sz="1100"/>
          </a:p>
        </p:txBody>
      </p:sp>
      <p:sp>
        <p:nvSpPr>
          <p:cNvPr id="301" name="Google Shape;301;p44"/>
          <p:cNvSpPr/>
          <p:nvPr/>
        </p:nvSpPr>
        <p:spPr>
          <a:xfrm>
            <a:off x="4867125" y="3439250"/>
            <a:ext cx="28005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frozen_infernece_graph.pb</a:t>
            </a:r>
            <a:endParaRPr sz="1100"/>
          </a:p>
        </p:txBody>
      </p:sp>
      <p:sp>
        <p:nvSpPr>
          <p:cNvPr id="302" name="Google Shape;302;p44"/>
          <p:cNvSpPr/>
          <p:nvPr/>
        </p:nvSpPr>
        <p:spPr>
          <a:xfrm>
            <a:off x="4867125" y="4216250"/>
            <a:ext cx="28005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frozen_infernece_graph.tflite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/>
        </p:nvSpPr>
        <p:spPr>
          <a:xfrm>
            <a:off x="645450" y="551075"/>
            <a:ext cx="78531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tflite_convert </a:t>
            </a:r>
            <a:r>
              <a:rPr lang="en" sz="1800">
                <a:solidFill>
                  <a:srgbClr val="FFFFFF"/>
                </a:solidFill>
              </a:rPr>
              <a:t>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--graph_def_file=${OUTPUT_DIR}/</a:t>
            </a:r>
            <a:r>
              <a:rPr b="1" lang="en" sz="1800">
                <a:solidFill>
                  <a:srgbClr val="FFFFFF"/>
                </a:solidFill>
              </a:rPr>
              <a:t>frozen_inference_graph.pb</a:t>
            </a:r>
            <a:r>
              <a:rPr lang="en" sz="1800">
                <a:solidFill>
                  <a:srgbClr val="FFFFFF"/>
                </a:solidFill>
              </a:rPr>
              <a:t>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--output_file=${OUTPUT_DIR}/</a:t>
            </a:r>
            <a:r>
              <a:rPr b="1" lang="en" sz="1800">
                <a:solidFill>
                  <a:srgbClr val="FFFFFF"/>
                </a:solidFill>
              </a:rPr>
              <a:t>frozen_inference_graph_quant.tflite</a:t>
            </a:r>
            <a:r>
              <a:rPr lang="en" sz="1800">
                <a:solidFill>
                  <a:srgbClr val="FFFFFF"/>
                </a:solidFill>
              </a:rPr>
              <a:t>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--output_format=</a:t>
            </a:r>
            <a:r>
              <a:rPr b="1" lang="en" sz="1800">
                <a:solidFill>
                  <a:srgbClr val="FFFFFF"/>
                </a:solidFill>
              </a:rPr>
              <a:t>TFLITE</a:t>
            </a:r>
            <a:r>
              <a:rPr lang="en" sz="1800">
                <a:solidFill>
                  <a:srgbClr val="FFFFFF"/>
                </a:solidFill>
              </a:rPr>
              <a:t>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--inference_type=</a:t>
            </a:r>
            <a:r>
              <a:rPr b="1" lang="en" sz="1800">
                <a:solidFill>
                  <a:srgbClr val="FFFFFF"/>
                </a:solidFill>
              </a:rPr>
              <a:t>QUANTIZED_UINT8</a:t>
            </a:r>
            <a:r>
              <a:rPr lang="en" sz="1800">
                <a:solidFill>
                  <a:srgbClr val="FFFFFF"/>
                </a:solidFill>
              </a:rPr>
              <a:t>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--inference_input_type=</a:t>
            </a:r>
            <a:r>
              <a:rPr b="1" lang="en" sz="1800">
                <a:solidFill>
                  <a:srgbClr val="FFFFFF"/>
                </a:solidFill>
              </a:rPr>
              <a:t>QUANTIZED_UINT8</a:t>
            </a:r>
            <a:r>
              <a:rPr lang="en" sz="1800">
                <a:solidFill>
                  <a:srgbClr val="FFFFFF"/>
                </a:solidFill>
              </a:rPr>
              <a:t> \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6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5" name="Google Shape;315;p46"/>
          <p:cNvSpPr/>
          <p:nvPr/>
        </p:nvSpPr>
        <p:spPr>
          <a:xfrm>
            <a:off x="3208038" y="1363025"/>
            <a:ext cx="15483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Trained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DeepLab V3 Model</a:t>
            </a:r>
            <a:endParaRPr sz="1100"/>
          </a:p>
        </p:txBody>
      </p:sp>
      <p:sp>
        <p:nvSpPr>
          <p:cNvPr id="316" name="Google Shape;316;p46"/>
          <p:cNvSpPr/>
          <p:nvPr/>
        </p:nvSpPr>
        <p:spPr>
          <a:xfrm>
            <a:off x="3371700" y="206805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Fine Tuning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6"/>
          <p:cNvSpPr/>
          <p:nvPr/>
        </p:nvSpPr>
        <p:spPr>
          <a:xfrm>
            <a:off x="3371700" y="297530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Export model</a:t>
            </a:r>
            <a:endParaRPr sz="1100"/>
          </a:p>
        </p:txBody>
      </p:sp>
      <p:sp>
        <p:nvSpPr>
          <p:cNvPr id="318" name="Google Shape;318;p46"/>
          <p:cNvSpPr/>
          <p:nvPr/>
        </p:nvSpPr>
        <p:spPr>
          <a:xfrm>
            <a:off x="3371700" y="3799400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Convert to TFLite</a:t>
            </a:r>
            <a:endParaRPr sz="1100"/>
          </a:p>
        </p:txBody>
      </p:sp>
      <p:sp>
        <p:nvSpPr>
          <p:cNvPr id="319" name="Google Shape;319;p46"/>
          <p:cNvSpPr/>
          <p:nvPr/>
        </p:nvSpPr>
        <p:spPr>
          <a:xfrm>
            <a:off x="3371700" y="4529275"/>
            <a:ext cx="1221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Run Inference on TFLite</a:t>
            </a:r>
            <a:endParaRPr sz="1100"/>
          </a:p>
        </p:txBody>
      </p:sp>
      <p:cxnSp>
        <p:nvCxnSpPr>
          <p:cNvPr id="320" name="Google Shape;320;p46"/>
          <p:cNvCxnSpPr>
            <a:stCxn id="315" idx="2"/>
            <a:endCxn id="316" idx="0"/>
          </p:cNvCxnSpPr>
          <p:nvPr/>
        </p:nvCxnSpPr>
        <p:spPr>
          <a:xfrm>
            <a:off x="3982188" y="18667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46"/>
          <p:cNvCxnSpPr>
            <a:stCxn id="316" idx="2"/>
            <a:endCxn id="317" idx="0"/>
          </p:cNvCxnSpPr>
          <p:nvPr/>
        </p:nvCxnSpPr>
        <p:spPr>
          <a:xfrm>
            <a:off x="3982200" y="2571750"/>
            <a:ext cx="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46"/>
          <p:cNvCxnSpPr>
            <a:stCxn id="317" idx="2"/>
            <a:endCxn id="318" idx="0"/>
          </p:cNvCxnSpPr>
          <p:nvPr/>
        </p:nvCxnSpPr>
        <p:spPr>
          <a:xfrm>
            <a:off x="3982200" y="3479000"/>
            <a:ext cx="0" cy="3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46"/>
          <p:cNvCxnSpPr>
            <a:stCxn id="318" idx="2"/>
            <a:endCxn id="319" idx="0"/>
          </p:cNvCxnSpPr>
          <p:nvPr/>
        </p:nvCxnSpPr>
        <p:spPr>
          <a:xfrm>
            <a:off x="3982200" y="4303100"/>
            <a:ext cx="0" cy="2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46"/>
          <p:cNvSpPr/>
          <p:nvPr/>
        </p:nvSpPr>
        <p:spPr>
          <a:xfrm>
            <a:off x="5305425" y="1386350"/>
            <a:ext cx="19239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Without Quantization</a:t>
            </a:r>
            <a:endParaRPr sz="1100"/>
          </a:p>
        </p:txBody>
      </p:sp>
      <p:sp>
        <p:nvSpPr>
          <p:cNvPr id="325" name="Google Shape;325;p46"/>
          <p:cNvSpPr/>
          <p:nvPr/>
        </p:nvSpPr>
        <p:spPr>
          <a:xfrm>
            <a:off x="5200575" y="2098650"/>
            <a:ext cx="2133600" cy="44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 with learning rate 3e-5</a:t>
            </a:r>
            <a:endParaRPr sz="1100"/>
          </a:p>
        </p:txBody>
      </p:sp>
      <p:sp>
        <p:nvSpPr>
          <p:cNvPr id="326" name="Google Shape;326;p46"/>
          <p:cNvSpPr/>
          <p:nvPr/>
        </p:nvSpPr>
        <p:spPr>
          <a:xfrm>
            <a:off x="4867125" y="3439250"/>
            <a:ext cx="28005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frozen_infernece_graph.pb</a:t>
            </a:r>
            <a:endParaRPr sz="1100"/>
          </a:p>
        </p:txBody>
      </p:sp>
      <p:sp>
        <p:nvSpPr>
          <p:cNvPr id="327" name="Google Shape;327;p46"/>
          <p:cNvSpPr/>
          <p:nvPr/>
        </p:nvSpPr>
        <p:spPr>
          <a:xfrm>
            <a:off x="4867125" y="4216250"/>
            <a:ext cx="2800500" cy="39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frozen_inference_graph.tflite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: Pretrained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Model Size:</a:t>
            </a:r>
            <a:endParaRPr/>
          </a:p>
        </p:txBody>
      </p:sp>
      <p:sp>
        <p:nvSpPr>
          <p:cNvPr id="334" name="Google Shape;334;p47"/>
          <p:cNvSpPr txBox="1"/>
          <p:nvPr/>
        </p:nvSpPr>
        <p:spPr>
          <a:xfrm>
            <a:off x="900500" y="1365050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335" name="Google Shape;335;p47"/>
          <p:cNvGraphicFramePr/>
          <p:nvPr/>
        </p:nvGraphicFramePr>
        <p:xfrm>
          <a:off x="952500" y="17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{B293A84A-8B1F-4618-A040-4D992D585C6C}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 Quantized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Quantized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8.6 Mb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2.1 Mb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the Quantization Aware Training Performed?	</a:t>
            </a:r>
            <a:endParaRPr/>
          </a:p>
        </p:txBody>
      </p:sp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 to the training script “</a:t>
            </a:r>
            <a:r>
              <a:rPr lang="en"/>
              <a:t>-</a:t>
            </a:r>
            <a:r>
              <a:rPr b="1" lang="en"/>
              <a:t>-quantize_delay_step”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create tf.contrib.create_training_graph()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train models for quantization..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.Next items that we showcased for the final milestone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when training and quantization have to be performed in the same cycle.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Quantization will be delayed until the last few steps.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Controlled by the argument ‘quant_delay’ for the function </a:t>
            </a:r>
            <a:r>
              <a:rPr lang="en"/>
              <a:t>tf.contrib.create_training_graph()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a DeeplapV3+ model from scratch with the following parameters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python train.py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--training_number_of_steps=36000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--quantize_delay_step=30000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--base_learning_rate=0.0001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--initialize_last_layer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of DeepLab V3+.Next</a:t>
            </a:r>
            <a:endParaRPr/>
          </a:p>
        </p:txBody>
      </p:sp>
      <p:sp>
        <p:nvSpPr>
          <p:cNvPr id="359" name="Google Shape;35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Train deeplab float model with delayed quantization.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 quantization was based on the MobileNetV2 (smaller model but less accuracy on new image inference); thus, subsequent Quantization effect is not clearly observable.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Quantization with different base architecture models (Xception, ResNet) to observe clearer quantization effect.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0" name="Google Shape;360;p51"/>
          <p:cNvSpPr txBox="1"/>
          <p:nvPr/>
        </p:nvSpPr>
        <p:spPr>
          <a:xfrm>
            <a:off x="929075" y="1393625"/>
            <a:ext cx="1282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Improving Efficiency of Deep Learning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Hardware doing the training and running the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Faster CPUs &amp; GPUs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specialized hardware for machine learning (Ex: FPGAs)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efficiency of the algorithms responsible for training and predicting the machine learning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Model compression techniques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 Techniques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Quantization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 sharing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Pruning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</a:t>
            </a:r>
            <a:r>
              <a:rPr lang="en"/>
              <a:t> design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Knowledge Distillation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Others (low rank approximation, winograd transformation, ...etc)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various quantization techniques and by adjusting and experimenting with the different hyperparameters, both during and after the training, we aimed to produce a tensorflow quantized model with comparable accuracy, smaller size, and faster inference time, than the models provides as an example by the original deeplab team.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Choice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choose to carry out our research using “MobileNet v2” as the backbone network due to its excellent performance and benchmarks on a variety of tasks and the small size and lower latency of its produced models, For the decoder network, we choose to use DeepLab v3+ that’s being developed and maintained by google, it has a proven track record, and is the technology behind some of the advancement on google’s pixel smartphone photography in recent years.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Pascal VOC dataset -the main dataset for the majority of the research-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Cityscapes dataset -experimented with it for quantization aware training and inference-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ADE20K dataset -used briefly for running inference-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VOC</a:t>
            </a:r>
            <a:r>
              <a:rPr lang="en"/>
              <a:t> 2012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CityScapes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DeepLab V3+ Decoder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1.14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lite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